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Edo" panose="020B0604020202020204" charset="0"/>
      <p:regular r:id="rId8"/>
    </p:embeddedFont>
    <p:embeddedFont>
      <p:font typeface="Tomorrow" panose="020B0604020202020204" charset="0"/>
      <p:regular r:id="rId9"/>
    </p:embeddedFont>
    <p:embeddedFont>
      <p:font typeface="Zing Rust Base Rough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" y="0"/>
            <a:ext cx="18287990" cy="6036469"/>
          </a:xfrm>
          <a:custGeom>
            <a:avLst/>
            <a:gdLst/>
            <a:ahLst/>
            <a:cxnLst/>
            <a:rect l="l" t="t" r="r" b="b"/>
            <a:pathLst>
              <a:path w="18287990" h="6036469">
                <a:moveTo>
                  <a:pt x="0" y="0"/>
                </a:moveTo>
                <a:lnTo>
                  <a:pt x="18287990" y="0"/>
                </a:lnTo>
                <a:lnTo>
                  <a:pt x="18287990" y="6036469"/>
                </a:lnTo>
                <a:lnTo>
                  <a:pt x="0" y="6036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479" b="-10147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5496" y="6697866"/>
            <a:ext cx="17371504" cy="2251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400" spc="-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Name:  RAG Retrievers</a:t>
            </a:r>
          </a:p>
          <a:p>
            <a:pPr algn="l">
              <a:lnSpc>
                <a:spcPts val="7344"/>
              </a:lnSpc>
            </a:pPr>
            <a:r>
              <a:rPr lang="en-US" sz="3400" spc="3" dirty="0">
                <a:solidFill>
                  <a:srgbClr val="202729"/>
                </a:solidFill>
                <a:latin typeface="Tomorrow"/>
                <a:ea typeface="Tomorrow"/>
                <a:cs typeface="Tomorrow"/>
                <a:sym typeface="Tomorrow"/>
              </a:rPr>
              <a:t>Team Leader Name: Arunkumar K R </a:t>
            </a:r>
          </a:p>
          <a:p>
            <a:pPr algn="l">
              <a:lnSpc>
                <a:spcPts val="7344"/>
              </a:lnSpc>
            </a:pPr>
            <a:r>
              <a:rPr lang="en-US" sz="3400" spc="3" dirty="0">
                <a:solidFill>
                  <a:srgbClr val="202729"/>
                </a:solidFill>
                <a:latin typeface="Tomorrow"/>
                <a:ea typeface="Tomorrow"/>
                <a:cs typeface="Tomorrow"/>
                <a:sym typeface="Tomorrow"/>
              </a:rPr>
              <a:t>Statement : AI PDF Routing System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5496" y="8871852"/>
            <a:ext cx="616203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Freeform 5"/>
          <p:cNvSpPr/>
          <p:nvPr/>
        </p:nvSpPr>
        <p:spPr>
          <a:xfrm>
            <a:off x="0" y="530633"/>
            <a:ext cx="13799856" cy="3955542"/>
          </a:xfrm>
          <a:custGeom>
            <a:avLst/>
            <a:gdLst/>
            <a:ahLst/>
            <a:cxnLst/>
            <a:rect l="l" t="t" r="r" b="b"/>
            <a:pathLst>
              <a:path w="13799856" h="3955542">
                <a:moveTo>
                  <a:pt x="0" y="0"/>
                </a:moveTo>
                <a:lnTo>
                  <a:pt x="13799856" y="0"/>
                </a:lnTo>
                <a:lnTo>
                  <a:pt x="13799856" y="3955543"/>
                </a:lnTo>
                <a:lnTo>
                  <a:pt x="0" y="39555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7924" b="-11094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940793" y="5041259"/>
            <a:ext cx="1110876" cy="422858"/>
          </a:xfrm>
          <a:custGeom>
            <a:avLst/>
            <a:gdLst/>
            <a:ahLst/>
            <a:cxnLst/>
            <a:rect l="l" t="t" r="r" b="b"/>
            <a:pathLst>
              <a:path w="1110876" h="422858">
                <a:moveTo>
                  <a:pt x="0" y="0"/>
                </a:moveTo>
                <a:lnTo>
                  <a:pt x="1110876" y="0"/>
                </a:lnTo>
                <a:lnTo>
                  <a:pt x="1110876" y="422859"/>
                </a:lnTo>
                <a:lnTo>
                  <a:pt x="0" y="422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2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104434" y="4969994"/>
            <a:ext cx="1112864" cy="506353"/>
          </a:xfrm>
          <a:custGeom>
            <a:avLst/>
            <a:gdLst/>
            <a:ahLst/>
            <a:cxnLst/>
            <a:rect l="l" t="t" r="r" b="b"/>
            <a:pathLst>
              <a:path w="1112864" h="506353">
                <a:moveTo>
                  <a:pt x="0" y="0"/>
                </a:moveTo>
                <a:lnTo>
                  <a:pt x="1112864" y="0"/>
                </a:lnTo>
                <a:lnTo>
                  <a:pt x="1112864" y="506353"/>
                </a:lnTo>
                <a:lnTo>
                  <a:pt x="0" y="5063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333757" y="5041259"/>
            <a:ext cx="1115756" cy="509993"/>
          </a:xfrm>
          <a:custGeom>
            <a:avLst/>
            <a:gdLst/>
            <a:ahLst/>
            <a:cxnLst/>
            <a:rect l="l" t="t" r="r" b="b"/>
            <a:pathLst>
              <a:path w="1115756" h="509993">
                <a:moveTo>
                  <a:pt x="0" y="0"/>
                </a:moveTo>
                <a:lnTo>
                  <a:pt x="1115755" y="0"/>
                </a:lnTo>
                <a:lnTo>
                  <a:pt x="1115755" y="509993"/>
                </a:lnTo>
                <a:lnTo>
                  <a:pt x="0" y="509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31101" y="5058008"/>
            <a:ext cx="926754" cy="395767"/>
          </a:xfrm>
          <a:custGeom>
            <a:avLst/>
            <a:gdLst/>
            <a:ahLst/>
            <a:cxnLst/>
            <a:rect l="l" t="t" r="r" b="b"/>
            <a:pathLst>
              <a:path w="926754" h="395767">
                <a:moveTo>
                  <a:pt x="0" y="0"/>
                </a:moveTo>
                <a:lnTo>
                  <a:pt x="926753" y="0"/>
                </a:lnTo>
                <a:lnTo>
                  <a:pt x="926753" y="395767"/>
                </a:lnTo>
                <a:lnTo>
                  <a:pt x="0" y="3957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783012" y="4675347"/>
            <a:ext cx="875905" cy="875905"/>
          </a:xfrm>
          <a:custGeom>
            <a:avLst/>
            <a:gdLst/>
            <a:ahLst/>
            <a:cxnLst/>
            <a:rect l="l" t="t" r="r" b="b"/>
            <a:pathLst>
              <a:path w="875905" h="875905">
                <a:moveTo>
                  <a:pt x="0" y="0"/>
                </a:moveTo>
                <a:lnTo>
                  <a:pt x="875906" y="0"/>
                </a:lnTo>
                <a:lnTo>
                  <a:pt x="875906" y="875905"/>
                </a:lnTo>
                <a:lnTo>
                  <a:pt x="0" y="8759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303968" y="4862012"/>
            <a:ext cx="1427887" cy="749641"/>
          </a:xfrm>
          <a:custGeom>
            <a:avLst/>
            <a:gdLst/>
            <a:ahLst/>
            <a:cxnLst/>
            <a:rect l="l" t="t" r="r" b="b"/>
            <a:pathLst>
              <a:path w="1427887" h="749641">
                <a:moveTo>
                  <a:pt x="0" y="0"/>
                </a:moveTo>
                <a:lnTo>
                  <a:pt x="1427888" y="0"/>
                </a:lnTo>
                <a:lnTo>
                  <a:pt x="1427888" y="749641"/>
                </a:lnTo>
                <a:lnTo>
                  <a:pt x="0" y="7496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580433" y="4895089"/>
            <a:ext cx="672379" cy="656163"/>
          </a:xfrm>
          <a:custGeom>
            <a:avLst/>
            <a:gdLst/>
            <a:ahLst/>
            <a:cxnLst/>
            <a:rect l="l" t="t" r="r" b="b"/>
            <a:pathLst>
              <a:path w="672379" h="656163">
                <a:moveTo>
                  <a:pt x="0" y="0"/>
                </a:moveTo>
                <a:lnTo>
                  <a:pt x="672379" y="0"/>
                </a:lnTo>
                <a:lnTo>
                  <a:pt x="672379" y="656163"/>
                </a:lnTo>
                <a:lnTo>
                  <a:pt x="0" y="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299" t="-41845" r="-21751" b="-50973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6302522" y="87252"/>
            <a:ext cx="1836887" cy="886763"/>
            <a:chOff x="0" y="0"/>
            <a:chExt cx="2449183" cy="1182351"/>
          </a:xfrm>
        </p:grpSpPr>
        <p:sp>
          <p:nvSpPr>
            <p:cNvPr id="14" name="AutoShape 14"/>
            <p:cNvSpPr/>
            <p:nvPr/>
          </p:nvSpPr>
          <p:spPr>
            <a:xfrm flipV="1">
              <a:off x="1204761" y="39154"/>
              <a:ext cx="0" cy="554645"/>
            </a:xfrm>
            <a:prstGeom prst="line">
              <a:avLst/>
            </a:prstGeom>
            <a:ln w="18970" cap="flat">
              <a:solidFill>
                <a:srgbClr val="FFFFFF">
                  <a:alpha val="4078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22201"/>
              <a:ext cx="1100183" cy="588551"/>
            </a:xfrm>
            <a:custGeom>
              <a:avLst/>
              <a:gdLst/>
              <a:ahLst/>
              <a:cxnLst/>
              <a:rect l="l" t="t" r="r" b="b"/>
              <a:pathLst>
                <a:path w="1100183" h="588551">
                  <a:moveTo>
                    <a:pt x="0" y="0"/>
                  </a:moveTo>
                  <a:lnTo>
                    <a:pt x="1100183" y="0"/>
                  </a:lnTo>
                  <a:lnTo>
                    <a:pt x="1100183" y="588552"/>
                  </a:lnTo>
                  <a:lnTo>
                    <a:pt x="0" y="588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150243" t="-399938" r="-162099" b="-270856"/>
              </a:stretch>
            </a:blipFill>
          </p:spPr>
        </p:sp>
        <p:sp>
          <p:nvSpPr>
            <p:cNvPr id="16" name="AutoShape 16"/>
            <p:cNvSpPr/>
            <p:nvPr/>
          </p:nvSpPr>
          <p:spPr>
            <a:xfrm>
              <a:off x="0" y="621853"/>
              <a:ext cx="2299260" cy="0"/>
            </a:xfrm>
            <a:prstGeom prst="line">
              <a:avLst/>
            </a:prstGeom>
            <a:ln w="18970" cap="flat">
              <a:solidFill>
                <a:srgbClr val="FFFFFF">
                  <a:alpha val="30980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flipV="1">
              <a:off x="1204761" y="627706"/>
              <a:ext cx="0" cy="554645"/>
            </a:xfrm>
            <a:prstGeom prst="line">
              <a:avLst/>
            </a:prstGeom>
            <a:ln w="18970" cap="flat">
              <a:solidFill>
                <a:srgbClr val="FFFFFF">
                  <a:alpha val="4078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Freeform 18"/>
            <p:cNvSpPr/>
            <p:nvPr/>
          </p:nvSpPr>
          <p:spPr>
            <a:xfrm rot="-5400000">
              <a:off x="395742" y="274398"/>
              <a:ext cx="457841" cy="1219354"/>
            </a:xfrm>
            <a:custGeom>
              <a:avLst/>
              <a:gdLst/>
              <a:ahLst/>
              <a:cxnLst/>
              <a:rect l="l" t="t" r="r" b="b"/>
              <a:pathLst>
                <a:path w="457841" h="1219354">
                  <a:moveTo>
                    <a:pt x="0" y="0"/>
                  </a:moveTo>
                  <a:lnTo>
                    <a:pt x="457841" y="0"/>
                  </a:lnTo>
                  <a:lnTo>
                    <a:pt x="457841" y="1219355"/>
                  </a:lnTo>
                  <a:lnTo>
                    <a:pt x="0" y="1219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81576" t="-5596" r="-99656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234340" y="0"/>
              <a:ext cx="1214843" cy="632954"/>
            </a:xfrm>
            <a:custGeom>
              <a:avLst/>
              <a:gdLst/>
              <a:ahLst/>
              <a:cxnLst/>
              <a:rect l="l" t="t" r="r" b="b"/>
              <a:pathLst>
                <a:path w="1214843" h="632954">
                  <a:moveTo>
                    <a:pt x="0" y="0"/>
                  </a:moveTo>
                  <a:lnTo>
                    <a:pt x="1214843" y="0"/>
                  </a:lnTo>
                  <a:lnTo>
                    <a:pt x="1214843" y="632954"/>
                  </a:lnTo>
                  <a:lnTo>
                    <a:pt x="0" y="632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14940" t="-51295" b="-69311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204761" y="655155"/>
              <a:ext cx="1158272" cy="407279"/>
            </a:xfrm>
            <a:custGeom>
              <a:avLst/>
              <a:gdLst/>
              <a:ahLst/>
              <a:cxnLst/>
              <a:rect l="l" t="t" r="r" b="b"/>
              <a:pathLst>
                <a:path w="1158272" h="407279">
                  <a:moveTo>
                    <a:pt x="0" y="0"/>
                  </a:moveTo>
                  <a:lnTo>
                    <a:pt x="1158272" y="0"/>
                  </a:lnTo>
                  <a:lnTo>
                    <a:pt x="1158272" y="407279"/>
                  </a:lnTo>
                  <a:lnTo>
                    <a:pt x="0" y="407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18011" t="-114875" r="-18011" b="-171963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5" y="0"/>
            <a:ext cx="18288000" cy="1501950"/>
          </a:xfrm>
          <a:custGeom>
            <a:avLst/>
            <a:gdLst/>
            <a:ahLst/>
            <a:cxnLst/>
            <a:rect l="l" t="t" r="r" b="b"/>
            <a:pathLst>
              <a:path w="18288000" h="1501950">
                <a:moveTo>
                  <a:pt x="0" y="0"/>
                </a:moveTo>
                <a:lnTo>
                  <a:pt x="18288000" y="0"/>
                </a:lnTo>
                <a:lnTo>
                  <a:pt x="18288000" y="1501950"/>
                </a:lnTo>
                <a:lnTo>
                  <a:pt x="0" y="1501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8808" b="-5588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1053" y="96901"/>
            <a:ext cx="3051688" cy="1405048"/>
          </a:xfrm>
          <a:custGeom>
            <a:avLst/>
            <a:gdLst/>
            <a:ahLst/>
            <a:cxnLst/>
            <a:rect l="l" t="t" r="r" b="b"/>
            <a:pathLst>
              <a:path w="3051688" h="1405048">
                <a:moveTo>
                  <a:pt x="0" y="0"/>
                </a:moveTo>
                <a:lnTo>
                  <a:pt x="3051689" y="0"/>
                </a:lnTo>
                <a:lnTo>
                  <a:pt x="3051689" y="1405049"/>
                </a:lnTo>
                <a:lnTo>
                  <a:pt x="0" y="1405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831418" y="96901"/>
            <a:ext cx="2245449" cy="1083998"/>
            <a:chOff x="0" y="0"/>
            <a:chExt cx="2993931" cy="1445330"/>
          </a:xfrm>
        </p:grpSpPr>
        <p:sp>
          <p:nvSpPr>
            <p:cNvPr id="5" name="AutoShape 5"/>
            <p:cNvSpPr/>
            <p:nvPr/>
          </p:nvSpPr>
          <p:spPr>
            <a:xfrm flipV="1">
              <a:off x="1472725" y="47863"/>
              <a:ext cx="0" cy="678010"/>
            </a:xfrm>
            <a:prstGeom prst="line">
              <a:avLst/>
            </a:prstGeom>
            <a:ln w="23189" cap="flat">
              <a:solidFill>
                <a:srgbClr val="FFFFFF">
                  <a:alpha val="4078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27139"/>
              <a:ext cx="1344886" cy="719457"/>
            </a:xfrm>
            <a:custGeom>
              <a:avLst/>
              <a:gdLst/>
              <a:ahLst/>
              <a:cxnLst/>
              <a:rect l="l" t="t" r="r" b="b"/>
              <a:pathLst>
                <a:path w="1344886" h="719457">
                  <a:moveTo>
                    <a:pt x="0" y="0"/>
                  </a:moveTo>
                  <a:lnTo>
                    <a:pt x="1344886" y="0"/>
                  </a:lnTo>
                  <a:lnTo>
                    <a:pt x="1344886" y="719458"/>
                  </a:lnTo>
                  <a:lnTo>
                    <a:pt x="0" y="719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50243" t="-399938" r="-162099" b="-270856"/>
              </a:stretch>
            </a:blipFill>
          </p:spPr>
        </p:sp>
        <p:sp>
          <p:nvSpPr>
            <p:cNvPr id="7" name="AutoShape 7"/>
            <p:cNvSpPr/>
            <p:nvPr/>
          </p:nvSpPr>
          <p:spPr>
            <a:xfrm>
              <a:off x="0" y="760166"/>
              <a:ext cx="2810662" cy="0"/>
            </a:xfrm>
            <a:prstGeom prst="line">
              <a:avLst/>
            </a:prstGeom>
            <a:ln w="23189" cap="flat">
              <a:solidFill>
                <a:srgbClr val="FFFFFF">
                  <a:alpha val="30980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flipV="1">
              <a:off x="1472725" y="767320"/>
              <a:ext cx="0" cy="678010"/>
            </a:xfrm>
            <a:prstGeom prst="line">
              <a:avLst/>
            </a:prstGeom>
            <a:ln w="23189" cap="flat">
              <a:solidFill>
                <a:srgbClr val="FFFFFF">
                  <a:alpha val="4078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Freeform 9"/>
            <p:cNvSpPr/>
            <p:nvPr/>
          </p:nvSpPr>
          <p:spPr>
            <a:xfrm rot="-5400000">
              <a:off x="483763" y="335430"/>
              <a:ext cx="559674" cy="1490564"/>
            </a:xfrm>
            <a:custGeom>
              <a:avLst/>
              <a:gdLst/>
              <a:ahLst/>
              <a:cxnLst/>
              <a:rect l="l" t="t" r="r" b="b"/>
              <a:pathLst>
                <a:path w="559674" h="1490564">
                  <a:moveTo>
                    <a:pt x="0" y="0"/>
                  </a:moveTo>
                  <a:lnTo>
                    <a:pt x="559674" y="0"/>
                  </a:lnTo>
                  <a:lnTo>
                    <a:pt x="559674" y="1490564"/>
                  </a:lnTo>
                  <a:lnTo>
                    <a:pt x="0" y="1490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1576" t="-5596" r="-99656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508882" y="0"/>
              <a:ext cx="1485049" cy="773736"/>
            </a:xfrm>
            <a:custGeom>
              <a:avLst/>
              <a:gdLst/>
              <a:ahLst/>
              <a:cxnLst/>
              <a:rect l="l" t="t" r="r" b="b"/>
              <a:pathLst>
                <a:path w="1485049" h="773736">
                  <a:moveTo>
                    <a:pt x="0" y="0"/>
                  </a:moveTo>
                  <a:lnTo>
                    <a:pt x="1485049" y="0"/>
                  </a:lnTo>
                  <a:lnTo>
                    <a:pt x="1485049" y="773736"/>
                  </a:lnTo>
                  <a:lnTo>
                    <a:pt x="0" y="773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4940" t="-51295" b="-69311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472725" y="800875"/>
              <a:ext cx="1415895" cy="497867"/>
            </a:xfrm>
            <a:custGeom>
              <a:avLst/>
              <a:gdLst/>
              <a:ahLst/>
              <a:cxnLst/>
              <a:rect l="l" t="t" r="r" b="b"/>
              <a:pathLst>
                <a:path w="1415895" h="497867">
                  <a:moveTo>
                    <a:pt x="0" y="0"/>
                  </a:moveTo>
                  <a:lnTo>
                    <a:pt x="1415895" y="0"/>
                  </a:lnTo>
                  <a:lnTo>
                    <a:pt x="1415895" y="497867"/>
                  </a:lnTo>
                  <a:lnTo>
                    <a:pt x="0" y="497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8011" t="-114875" r="-18011" b="-171963"/>
              </a:stretch>
            </a:blipFill>
          </p:spPr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64C99F-B711-55F7-6AD5-B6E090033914}"/>
              </a:ext>
            </a:extLst>
          </p:cNvPr>
          <p:cNvSpPr txBox="1"/>
          <p:nvPr/>
        </p:nvSpPr>
        <p:spPr>
          <a:xfrm>
            <a:off x="371053" y="2095500"/>
            <a:ext cx="17307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i="1" dirty="0"/>
              <a:t>PROBLEM STATEMENT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86B7E7-809C-D848-5756-D94570BD5D5F}"/>
              </a:ext>
            </a:extLst>
          </p:cNvPr>
          <p:cNvSpPr txBox="1"/>
          <p:nvPr/>
        </p:nvSpPr>
        <p:spPr>
          <a:xfrm>
            <a:off x="490326" y="3612380"/>
            <a:ext cx="173073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dirty="0"/>
              <a:t> </a:t>
            </a:r>
            <a:r>
              <a:rPr lang="en-US" sz="3600" dirty="0" err="1"/>
              <a:t>Organisations</a:t>
            </a:r>
            <a:r>
              <a:rPr lang="en-US" sz="3600" dirty="0"/>
              <a:t> receive large volumes of PDFs (complaints, applications, notices, requests)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3600" dirty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dirty="0"/>
              <a:t>Manual reading + routing causes:</a:t>
            </a:r>
          </a:p>
          <a:p>
            <a:pPr marL="1485900" lvl="2" indent="-571500">
              <a:buFont typeface="Wingdings" panose="05000000000000000000" pitchFamily="2" charset="2"/>
              <a:buChar char="ü"/>
            </a:pPr>
            <a:r>
              <a:rPr lang="en-US" sz="3600" dirty="0"/>
              <a:t>Delays</a:t>
            </a:r>
          </a:p>
          <a:p>
            <a:pPr marL="1485900" lvl="2" indent="-571500">
              <a:buFont typeface="Wingdings" panose="05000000000000000000" pitchFamily="2" charset="2"/>
              <a:buChar char="ü"/>
            </a:pPr>
            <a:r>
              <a:rPr lang="en-US" sz="3600" dirty="0"/>
              <a:t>Human errors</a:t>
            </a:r>
          </a:p>
          <a:p>
            <a:pPr marL="1485900" lvl="2" indent="-571500">
              <a:buFont typeface="Wingdings" panose="05000000000000000000" pitchFamily="2" charset="2"/>
              <a:buChar char="ü"/>
            </a:pPr>
            <a:r>
              <a:rPr lang="en-US" sz="3600" dirty="0"/>
              <a:t>Operational cost</a:t>
            </a:r>
          </a:p>
          <a:p>
            <a:pPr marL="1485900" lvl="2" indent="-571500">
              <a:buFont typeface="Wingdings" panose="05000000000000000000" pitchFamily="2" charset="2"/>
              <a:buChar char="ü"/>
            </a:pPr>
            <a:r>
              <a:rPr lang="en-US" sz="3600" dirty="0"/>
              <a:t>Missed or ignored documents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5" y="0"/>
            <a:ext cx="18288000" cy="1501950"/>
          </a:xfrm>
          <a:custGeom>
            <a:avLst/>
            <a:gdLst/>
            <a:ahLst/>
            <a:cxnLst/>
            <a:rect l="l" t="t" r="r" b="b"/>
            <a:pathLst>
              <a:path w="18288000" h="1501950">
                <a:moveTo>
                  <a:pt x="0" y="0"/>
                </a:moveTo>
                <a:lnTo>
                  <a:pt x="18288000" y="0"/>
                </a:lnTo>
                <a:lnTo>
                  <a:pt x="18288000" y="1501950"/>
                </a:lnTo>
                <a:lnTo>
                  <a:pt x="0" y="1501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8808" b="-5588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1053" y="96901"/>
            <a:ext cx="3051688" cy="1405048"/>
          </a:xfrm>
          <a:custGeom>
            <a:avLst/>
            <a:gdLst/>
            <a:ahLst/>
            <a:cxnLst/>
            <a:rect l="l" t="t" r="r" b="b"/>
            <a:pathLst>
              <a:path w="3051688" h="1405048">
                <a:moveTo>
                  <a:pt x="0" y="0"/>
                </a:moveTo>
                <a:lnTo>
                  <a:pt x="3051689" y="0"/>
                </a:lnTo>
                <a:lnTo>
                  <a:pt x="3051689" y="1405049"/>
                </a:lnTo>
                <a:lnTo>
                  <a:pt x="0" y="1405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831418" y="96901"/>
            <a:ext cx="2245449" cy="1083998"/>
            <a:chOff x="0" y="0"/>
            <a:chExt cx="2993931" cy="1445330"/>
          </a:xfrm>
        </p:grpSpPr>
        <p:sp>
          <p:nvSpPr>
            <p:cNvPr id="5" name="AutoShape 5"/>
            <p:cNvSpPr/>
            <p:nvPr/>
          </p:nvSpPr>
          <p:spPr>
            <a:xfrm flipV="1">
              <a:off x="1472725" y="47863"/>
              <a:ext cx="0" cy="678010"/>
            </a:xfrm>
            <a:prstGeom prst="line">
              <a:avLst/>
            </a:prstGeom>
            <a:ln w="23189" cap="flat">
              <a:solidFill>
                <a:srgbClr val="FFFFFF">
                  <a:alpha val="4078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27139"/>
              <a:ext cx="1344886" cy="719457"/>
            </a:xfrm>
            <a:custGeom>
              <a:avLst/>
              <a:gdLst/>
              <a:ahLst/>
              <a:cxnLst/>
              <a:rect l="l" t="t" r="r" b="b"/>
              <a:pathLst>
                <a:path w="1344886" h="719457">
                  <a:moveTo>
                    <a:pt x="0" y="0"/>
                  </a:moveTo>
                  <a:lnTo>
                    <a:pt x="1344886" y="0"/>
                  </a:lnTo>
                  <a:lnTo>
                    <a:pt x="1344886" y="719458"/>
                  </a:lnTo>
                  <a:lnTo>
                    <a:pt x="0" y="719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50243" t="-399938" r="-162099" b="-270856"/>
              </a:stretch>
            </a:blipFill>
          </p:spPr>
        </p:sp>
        <p:sp>
          <p:nvSpPr>
            <p:cNvPr id="7" name="AutoShape 7"/>
            <p:cNvSpPr/>
            <p:nvPr/>
          </p:nvSpPr>
          <p:spPr>
            <a:xfrm>
              <a:off x="0" y="760166"/>
              <a:ext cx="2810662" cy="0"/>
            </a:xfrm>
            <a:prstGeom prst="line">
              <a:avLst/>
            </a:prstGeom>
            <a:ln w="23189" cap="flat">
              <a:solidFill>
                <a:srgbClr val="FFFFFF">
                  <a:alpha val="30980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flipV="1">
              <a:off x="1472725" y="767320"/>
              <a:ext cx="0" cy="678010"/>
            </a:xfrm>
            <a:prstGeom prst="line">
              <a:avLst/>
            </a:prstGeom>
            <a:ln w="23189" cap="flat">
              <a:solidFill>
                <a:srgbClr val="FFFFFF">
                  <a:alpha val="4078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Freeform 9"/>
            <p:cNvSpPr/>
            <p:nvPr/>
          </p:nvSpPr>
          <p:spPr>
            <a:xfrm rot="-5400000">
              <a:off x="483763" y="335430"/>
              <a:ext cx="559674" cy="1490564"/>
            </a:xfrm>
            <a:custGeom>
              <a:avLst/>
              <a:gdLst/>
              <a:ahLst/>
              <a:cxnLst/>
              <a:rect l="l" t="t" r="r" b="b"/>
              <a:pathLst>
                <a:path w="559674" h="1490564">
                  <a:moveTo>
                    <a:pt x="0" y="0"/>
                  </a:moveTo>
                  <a:lnTo>
                    <a:pt x="559674" y="0"/>
                  </a:lnTo>
                  <a:lnTo>
                    <a:pt x="559674" y="1490564"/>
                  </a:lnTo>
                  <a:lnTo>
                    <a:pt x="0" y="1490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1576" t="-5596" r="-99656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508882" y="0"/>
              <a:ext cx="1485049" cy="773736"/>
            </a:xfrm>
            <a:custGeom>
              <a:avLst/>
              <a:gdLst/>
              <a:ahLst/>
              <a:cxnLst/>
              <a:rect l="l" t="t" r="r" b="b"/>
              <a:pathLst>
                <a:path w="1485049" h="773736">
                  <a:moveTo>
                    <a:pt x="0" y="0"/>
                  </a:moveTo>
                  <a:lnTo>
                    <a:pt x="1485049" y="0"/>
                  </a:lnTo>
                  <a:lnTo>
                    <a:pt x="1485049" y="773736"/>
                  </a:lnTo>
                  <a:lnTo>
                    <a:pt x="0" y="773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4940" t="-51295" b="-69311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472725" y="800875"/>
              <a:ext cx="1415895" cy="497867"/>
            </a:xfrm>
            <a:custGeom>
              <a:avLst/>
              <a:gdLst/>
              <a:ahLst/>
              <a:cxnLst/>
              <a:rect l="l" t="t" r="r" b="b"/>
              <a:pathLst>
                <a:path w="1415895" h="497867">
                  <a:moveTo>
                    <a:pt x="0" y="0"/>
                  </a:moveTo>
                  <a:lnTo>
                    <a:pt x="1415895" y="0"/>
                  </a:lnTo>
                  <a:lnTo>
                    <a:pt x="1415895" y="497867"/>
                  </a:lnTo>
                  <a:lnTo>
                    <a:pt x="0" y="497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8011" t="-114875" r="-18011" b="-171963"/>
              </a:stretch>
            </a:blipFill>
          </p:spPr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9419648-7CC7-C8F0-CE51-4F1A0B7D1832}"/>
              </a:ext>
            </a:extLst>
          </p:cNvPr>
          <p:cNvSpPr txBox="1"/>
          <p:nvPr/>
        </p:nvSpPr>
        <p:spPr>
          <a:xfrm>
            <a:off x="371053" y="2095500"/>
            <a:ext cx="17307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i="1" dirty="0"/>
              <a:t>PROPOSED SOLUTION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8876140-3B4B-9DAB-B4FF-657BF793D9EE}"/>
              </a:ext>
            </a:extLst>
          </p:cNvPr>
          <p:cNvGrpSpPr/>
          <p:nvPr/>
        </p:nvGrpSpPr>
        <p:grpSpPr>
          <a:xfrm>
            <a:off x="1193854" y="3654040"/>
            <a:ext cx="15900293" cy="5940088"/>
            <a:chOff x="642727" y="3654040"/>
            <a:chExt cx="15900293" cy="594008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A94817-5A36-3B40-C0D6-9ECEBFDE8300}"/>
                </a:ext>
              </a:extLst>
            </p:cNvPr>
            <p:cNvSpPr txBox="1"/>
            <p:nvPr/>
          </p:nvSpPr>
          <p:spPr>
            <a:xfrm>
              <a:off x="9032346" y="3654040"/>
              <a:ext cx="7510674" cy="5786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en-US" sz="3600" b="1" dirty="0"/>
                <a:t>Our solution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endParaRPr lang="en-US" sz="1000" b="1" dirty="0"/>
            </a:p>
            <a:p>
              <a:pPr marL="1028700" lvl="1" indent="-432000">
                <a:buFont typeface="Wingdings" panose="05000000000000000000" pitchFamily="2" charset="2"/>
                <a:buChar char="ü"/>
              </a:pPr>
              <a:r>
                <a:rPr lang="en-US" sz="3600" dirty="0"/>
                <a:t>Upload any PDF (digital or scanned)</a:t>
              </a:r>
            </a:p>
            <a:p>
              <a:pPr marL="596700" lvl="1"/>
              <a:endParaRPr lang="en-US" sz="1200" dirty="0"/>
            </a:p>
            <a:p>
              <a:pPr marL="1028700" lvl="1" indent="-432000">
                <a:buFont typeface="Wingdings" panose="05000000000000000000" pitchFamily="2" charset="2"/>
                <a:buChar char="ü"/>
              </a:pPr>
              <a:r>
                <a:rPr lang="en-US" sz="3600" dirty="0"/>
                <a:t>Extract and clean text using OCR + AI</a:t>
              </a:r>
            </a:p>
            <a:p>
              <a:pPr marL="1028700" lvl="1" indent="-432000">
                <a:buFont typeface="Wingdings" panose="05000000000000000000" pitchFamily="2" charset="2"/>
                <a:buChar char="ü"/>
              </a:pPr>
              <a:endParaRPr lang="en-US" sz="1200" dirty="0"/>
            </a:p>
            <a:p>
              <a:pPr marL="1028700" lvl="1" indent="-432000">
                <a:buFont typeface="Wingdings" panose="05000000000000000000" pitchFamily="2" charset="2"/>
                <a:buChar char="ü"/>
              </a:pPr>
              <a:r>
                <a:rPr lang="en-US" sz="3600" dirty="0"/>
                <a:t>Generate a concise, intent-based summary</a:t>
              </a:r>
            </a:p>
            <a:p>
              <a:pPr marL="1028700" lvl="1" indent="-432000">
                <a:buFont typeface="Wingdings" panose="05000000000000000000" pitchFamily="2" charset="2"/>
                <a:buChar char="ü"/>
              </a:pPr>
              <a:endParaRPr lang="en-US" sz="1200" dirty="0"/>
            </a:p>
            <a:p>
              <a:pPr marL="1028700" lvl="1" indent="-432000">
                <a:buFont typeface="Wingdings" panose="05000000000000000000" pitchFamily="2" charset="2"/>
                <a:buChar char="ü"/>
              </a:pPr>
              <a:r>
                <a:rPr lang="en-US" sz="3600" dirty="0"/>
                <a:t>Automatically route and email to the correct department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229E57-C2C8-F10D-2B74-F9E3E8AC62E6}"/>
                </a:ext>
              </a:extLst>
            </p:cNvPr>
            <p:cNvSpPr txBox="1"/>
            <p:nvPr/>
          </p:nvSpPr>
          <p:spPr>
            <a:xfrm>
              <a:off x="642727" y="3654040"/>
              <a:ext cx="7510674" cy="5940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en-US" sz="3600" b="1" dirty="0"/>
                <a:t>What exists today</a:t>
              </a:r>
            </a:p>
            <a:p>
              <a:endParaRPr lang="en-US" sz="1000" dirty="0"/>
            </a:p>
            <a:p>
              <a:pPr marL="1485900" lvl="2" indent="-571500">
                <a:buFont typeface="Wingdings" panose="05000000000000000000" pitchFamily="2" charset="2"/>
                <a:buChar char="ü"/>
              </a:pPr>
              <a:r>
                <a:rPr lang="en-US" sz="3600" dirty="0"/>
                <a:t>Manual email sorting</a:t>
              </a:r>
            </a:p>
            <a:p>
              <a:pPr marL="1485900" lvl="2" indent="-571500">
                <a:buFont typeface="Wingdings" panose="05000000000000000000" pitchFamily="2" charset="2"/>
                <a:buChar char="ü"/>
              </a:pPr>
              <a:r>
                <a:rPr lang="en-US" sz="3600" dirty="0"/>
                <a:t>Rule-based keyword filters</a:t>
              </a:r>
            </a:p>
            <a:p>
              <a:pPr marL="1485900" lvl="2" indent="-571500">
                <a:buFont typeface="Wingdings" panose="05000000000000000000" pitchFamily="2" charset="2"/>
                <a:buChar char="ü"/>
              </a:pPr>
              <a:r>
                <a:rPr lang="en-US" sz="3600" dirty="0"/>
                <a:t>Basic OCR tools</a:t>
              </a:r>
            </a:p>
            <a:p>
              <a:endParaRPr lang="en-US" sz="3600" dirty="0"/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en-US" sz="3600" b="1" dirty="0"/>
                <a:t>Manual reading + routing causes</a:t>
              </a:r>
            </a:p>
            <a:p>
              <a:endParaRPr lang="en-US" sz="1000" b="1" dirty="0"/>
            </a:p>
            <a:p>
              <a:pPr marL="1485900" lvl="2" indent="-571500">
                <a:buFont typeface="Wingdings" panose="05000000000000000000" pitchFamily="2" charset="2"/>
                <a:buChar char="ü"/>
              </a:pPr>
              <a:r>
                <a:rPr lang="en-US" sz="3600" dirty="0"/>
                <a:t>Delays</a:t>
              </a:r>
            </a:p>
            <a:p>
              <a:pPr marL="1485900" lvl="2" indent="-571500">
                <a:buFont typeface="Wingdings" panose="05000000000000000000" pitchFamily="2" charset="2"/>
                <a:buChar char="ü"/>
              </a:pPr>
              <a:r>
                <a:rPr lang="en-US" sz="3600" dirty="0"/>
                <a:t>Human errors</a:t>
              </a:r>
            </a:p>
            <a:p>
              <a:pPr marL="1485900" lvl="2" indent="-571500">
                <a:buFont typeface="Wingdings" panose="05000000000000000000" pitchFamily="2" charset="2"/>
                <a:buChar char="ü"/>
              </a:pPr>
              <a:r>
                <a:rPr lang="en-US" sz="3600" dirty="0"/>
                <a:t>Operational cost</a:t>
              </a:r>
            </a:p>
            <a:p>
              <a:pPr marL="1485900" lvl="2" indent="-571500">
                <a:buFont typeface="Wingdings" panose="05000000000000000000" pitchFamily="2" charset="2"/>
                <a:buChar char="ü"/>
              </a:pPr>
              <a:r>
                <a:rPr lang="en-US" sz="3600" dirty="0"/>
                <a:t>Missed or ignored documents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5" y="0"/>
            <a:ext cx="18288000" cy="1501950"/>
          </a:xfrm>
          <a:custGeom>
            <a:avLst/>
            <a:gdLst/>
            <a:ahLst/>
            <a:cxnLst/>
            <a:rect l="l" t="t" r="r" b="b"/>
            <a:pathLst>
              <a:path w="18288000" h="1501950">
                <a:moveTo>
                  <a:pt x="0" y="0"/>
                </a:moveTo>
                <a:lnTo>
                  <a:pt x="18288000" y="0"/>
                </a:lnTo>
                <a:lnTo>
                  <a:pt x="18288000" y="1501950"/>
                </a:lnTo>
                <a:lnTo>
                  <a:pt x="0" y="1501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8808" b="-5588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1053" y="96901"/>
            <a:ext cx="3051688" cy="1405048"/>
          </a:xfrm>
          <a:custGeom>
            <a:avLst/>
            <a:gdLst/>
            <a:ahLst/>
            <a:cxnLst/>
            <a:rect l="l" t="t" r="r" b="b"/>
            <a:pathLst>
              <a:path w="3051688" h="1405048">
                <a:moveTo>
                  <a:pt x="0" y="0"/>
                </a:moveTo>
                <a:lnTo>
                  <a:pt x="3051689" y="0"/>
                </a:lnTo>
                <a:lnTo>
                  <a:pt x="3051689" y="1405049"/>
                </a:lnTo>
                <a:lnTo>
                  <a:pt x="0" y="1405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831418" y="96901"/>
            <a:ext cx="2245449" cy="1083998"/>
            <a:chOff x="0" y="0"/>
            <a:chExt cx="2993931" cy="1445330"/>
          </a:xfrm>
        </p:grpSpPr>
        <p:sp>
          <p:nvSpPr>
            <p:cNvPr id="5" name="AutoShape 5"/>
            <p:cNvSpPr/>
            <p:nvPr/>
          </p:nvSpPr>
          <p:spPr>
            <a:xfrm flipV="1">
              <a:off x="1472725" y="47863"/>
              <a:ext cx="0" cy="678010"/>
            </a:xfrm>
            <a:prstGeom prst="line">
              <a:avLst/>
            </a:prstGeom>
            <a:ln w="23189" cap="flat">
              <a:solidFill>
                <a:srgbClr val="FFFFFF">
                  <a:alpha val="4078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27139"/>
              <a:ext cx="1344886" cy="719457"/>
            </a:xfrm>
            <a:custGeom>
              <a:avLst/>
              <a:gdLst/>
              <a:ahLst/>
              <a:cxnLst/>
              <a:rect l="l" t="t" r="r" b="b"/>
              <a:pathLst>
                <a:path w="1344886" h="719457">
                  <a:moveTo>
                    <a:pt x="0" y="0"/>
                  </a:moveTo>
                  <a:lnTo>
                    <a:pt x="1344886" y="0"/>
                  </a:lnTo>
                  <a:lnTo>
                    <a:pt x="1344886" y="719458"/>
                  </a:lnTo>
                  <a:lnTo>
                    <a:pt x="0" y="719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50243" t="-399938" r="-162099" b="-270856"/>
              </a:stretch>
            </a:blipFill>
          </p:spPr>
        </p:sp>
        <p:sp>
          <p:nvSpPr>
            <p:cNvPr id="7" name="AutoShape 7"/>
            <p:cNvSpPr/>
            <p:nvPr/>
          </p:nvSpPr>
          <p:spPr>
            <a:xfrm>
              <a:off x="0" y="760166"/>
              <a:ext cx="2810662" cy="0"/>
            </a:xfrm>
            <a:prstGeom prst="line">
              <a:avLst/>
            </a:prstGeom>
            <a:ln w="23189" cap="flat">
              <a:solidFill>
                <a:srgbClr val="FFFFFF">
                  <a:alpha val="30980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flipV="1">
              <a:off x="1472725" y="767320"/>
              <a:ext cx="0" cy="678010"/>
            </a:xfrm>
            <a:prstGeom prst="line">
              <a:avLst/>
            </a:prstGeom>
            <a:ln w="23189" cap="flat">
              <a:solidFill>
                <a:srgbClr val="FFFFFF">
                  <a:alpha val="4078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Freeform 9"/>
            <p:cNvSpPr/>
            <p:nvPr/>
          </p:nvSpPr>
          <p:spPr>
            <a:xfrm rot="-5400000">
              <a:off x="483763" y="335430"/>
              <a:ext cx="559674" cy="1490564"/>
            </a:xfrm>
            <a:custGeom>
              <a:avLst/>
              <a:gdLst/>
              <a:ahLst/>
              <a:cxnLst/>
              <a:rect l="l" t="t" r="r" b="b"/>
              <a:pathLst>
                <a:path w="559674" h="1490564">
                  <a:moveTo>
                    <a:pt x="0" y="0"/>
                  </a:moveTo>
                  <a:lnTo>
                    <a:pt x="559674" y="0"/>
                  </a:lnTo>
                  <a:lnTo>
                    <a:pt x="559674" y="1490564"/>
                  </a:lnTo>
                  <a:lnTo>
                    <a:pt x="0" y="1490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1576" t="-5596" r="-99656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508882" y="0"/>
              <a:ext cx="1485049" cy="773736"/>
            </a:xfrm>
            <a:custGeom>
              <a:avLst/>
              <a:gdLst/>
              <a:ahLst/>
              <a:cxnLst/>
              <a:rect l="l" t="t" r="r" b="b"/>
              <a:pathLst>
                <a:path w="1485049" h="773736">
                  <a:moveTo>
                    <a:pt x="0" y="0"/>
                  </a:moveTo>
                  <a:lnTo>
                    <a:pt x="1485049" y="0"/>
                  </a:lnTo>
                  <a:lnTo>
                    <a:pt x="1485049" y="773736"/>
                  </a:lnTo>
                  <a:lnTo>
                    <a:pt x="0" y="773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4940" t="-51295" b="-69311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472725" y="800875"/>
              <a:ext cx="1415895" cy="497867"/>
            </a:xfrm>
            <a:custGeom>
              <a:avLst/>
              <a:gdLst/>
              <a:ahLst/>
              <a:cxnLst/>
              <a:rect l="l" t="t" r="r" b="b"/>
              <a:pathLst>
                <a:path w="1415895" h="497867">
                  <a:moveTo>
                    <a:pt x="0" y="0"/>
                  </a:moveTo>
                  <a:lnTo>
                    <a:pt x="1415895" y="0"/>
                  </a:lnTo>
                  <a:lnTo>
                    <a:pt x="1415895" y="497867"/>
                  </a:lnTo>
                  <a:lnTo>
                    <a:pt x="0" y="497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8011" t="-114875" r="-18011" b="-171963"/>
              </a:stretch>
            </a:blipFill>
          </p:spPr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769921-75A1-21B6-B794-EE767C8BE5E3}"/>
              </a:ext>
            </a:extLst>
          </p:cNvPr>
          <p:cNvSpPr txBox="1"/>
          <p:nvPr/>
        </p:nvSpPr>
        <p:spPr>
          <a:xfrm>
            <a:off x="371053" y="2095500"/>
            <a:ext cx="17307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i="1" dirty="0"/>
              <a:t>SYSTEM ARCHITECTURE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CCFFD8-3AA9-0F2E-389D-989F19F13E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583321"/>
            <a:ext cx="16687800" cy="58292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5" y="0"/>
            <a:ext cx="18288000" cy="1501950"/>
          </a:xfrm>
          <a:custGeom>
            <a:avLst/>
            <a:gdLst/>
            <a:ahLst/>
            <a:cxnLst/>
            <a:rect l="l" t="t" r="r" b="b"/>
            <a:pathLst>
              <a:path w="18288000" h="1501950">
                <a:moveTo>
                  <a:pt x="0" y="0"/>
                </a:moveTo>
                <a:lnTo>
                  <a:pt x="18288000" y="0"/>
                </a:lnTo>
                <a:lnTo>
                  <a:pt x="18288000" y="1501950"/>
                </a:lnTo>
                <a:lnTo>
                  <a:pt x="0" y="1501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8808" b="-5588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1053" y="96901"/>
            <a:ext cx="3051688" cy="1405048"/>
          </a:xfrm>
          <a:custGeom>
            <a:avLst/>
            <a:gdLst/>
            <a:ahLst/>
            <a:cxnLst/>
            <a:rect l="l" t="t" r="r" b="b"/>
            <a:pathLst>
              <a:path w="3051688" h="1405048">
                <a:moveTo>
                  <a:pt x="0" y="0"/>
                </a:moveTo>
                <a:lnTo>
                  <a:pt x="3051689" y="0"/>
                </a:lnTo>
                <a:lnTo>
                  <a:pt x="3051689" y="1405049"/>
                </a:lnTo>
                <a:lnTo>
                  <a:pt x="0" y="1405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831418" y="96901"/>
            <a:ext cx="2245449" cy="1083998"/>
            <a:chOff x="0" y="0"/>
            <a:chExt cx="2993931" cy="1445330"/>
          </a:xfrm>
        </p:grpSpPr>
        <p:sp>
          <p:nvSpPr>
            <p:cNvPr id="5" name="AutoShape 5"/>
            <p:cNvSpPr/>
            <p:nvPr/>
          </p:nvSpPr>
          <p:spPr>
            <a:xfrm flipV="1">
              <a:off x="1472725" y="47863"/>
              <a:ext cx="0" cy="678010"/>
            </a:xfrm>
            <a:prstGeom prst="line">
              <a:avLst/>
            </a:prstGeom>
            <a:ln w="23189" cap="flat">
              <a:solidFill>
                <a:srgbClr val="FFFFFF">
                  <a:alpha val="4078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27139"/>
              <a:ext cx="1344886" cy="719457"/>
            </a:xfrm>
            <a:custGeom>
              <a:avLst/>
              <a:gdLst/>
              <a:ahLst/>
              <a:cxnLst/>
              <a:rect l="l" t="t" r="r" b="b"/>
              <a:pathLst>
                <a:path w="1344886" h="719457">
                  <a:moveTo>
                    <a:pt x="0" y="0"/>
                  </a:moveTo>
                  <a:lnTo>
                    <a:pt x="1344886" y="0"/>
                  </a:lnTo>
                  <a:lnTo>
                    <a:pt x="1344886" y="719458"/>
                  </a:lnTo>
                  <a:lnTo>
                    <a:pt x="0" y="719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50243" t="-399938" r="-162099" b="-270856"/>
              </a:stretch>
            </a:blipFill>
          </p:spPr>
        </p:sp>
        <p:sp>
          <p:nvSpPr>
            <p:cNvPr id="7" name="AutoShape 7"/>
            <p:cNvSpPr/>
            <p:nvPr/>
          </p:nvSpPr>
          <p:spPr>
            <a:xfrm>
              <a:off x="0" y="760166"/>
              <a:ext cx="2810662" cy="0"/>
            </a:xfrm>
            <a:prstGeom prst="line">
              <a:avLst/>
            </a:prstGeom>
            <a:ln w="23189" cap="flat">
              <a:solidFill>
                <a:srgbClr val="FFFFFF">
                  <a:alpha val="30980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flipV="1">
              <a:off x="1472725" y="767320"/>
              <a:ext cx="0" cy="678010"/>
            </a:xfrm>
            <a:prstGeom prst="line">
              <a:avLst/>
            </a:prstGeom>
            <a:ln w="23189" cap="flat">
              <a:solidFill>
                <a:srgbClr val="FFFFFF">
                  <a:alpha val="4078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Freeform 9"/>
            <p:cNvSpPr/>
            <p:nvPr/>
          </p:nvSpPr>
          <p:spPr>
            <a:xfrm rot="-5400000">
              <a:off x="483763" y="335430"/>
              <a:ext cx="559674" cy="1490564"/>
            </a:xfrm>
            <a:custGeom>
              <a:avLst/>
              <a:gdLst/>
              <a:ahLst/>
              <a:cxnLst/>
              <a:rect l="l" t="t" r="r" b="b"/>
              <a:pathLst>
                <a:path w="559674" h="1490564">
                  <a:moveTo>
                    <a:pt x="0" y="0"/>
                  </a:moveTo>
                  <a:lnTo>
                    <a:pt x="559674" y="0"/>
                  </a:lnTo>
                  <a:lnTo>
                    <a:pt x="559674" y="1490564"/>
                  </a:lnTo>
                  <a:lnTo>
                    <a:pt x="0" y="1490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1576" t="-5596" r="-99656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508882" y="0"/>
              <a:ext cx="1485049" cy="773736"/>
            </a:xfrm>
            <a:custGeom>
              <a:avLst/>
              <a:gdLst/>
              <a:ahLst/>
              <a:cxnLst/>
              <a:rect l="l" t="t" r="r" b="b"/>
              <a:pathLst>
                <a:path w="1485049" h="773736">
                  <a:moveTo>
                    <a:pt x="0" y="0"/>
                  </a:moveTo>
                  <a:lnTo>
                    <a:pt x="1485049" y="0"/>
                  </a:lnTo>
                  <a:lnTo>
                    <a:pt x="1485049" y="773736"/>
                  </a:lnTo>
                  <a:lnTo>
                    <a:pt x="0" y="773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4940" t="-51295" b="-69311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472725" y="800875"/>
              <a:ext cx="1415895" cy="497867"/>
            </a:xfrm>
            <a:custGeom>
              <a:avLst/>
              <a:gdLst/>
              <a:ahLst/>
              <a:cxnLst/>
              <a:rect l="l" t="t" r="r" b="b"/>
              <a:pathLst>
                <a:path w="1415895" h="497867">
                  <a:moveTo>
                    <a:pt x="0" y="0"/>
                  </a:moveTo>
                  <a:lnTo>
                    <a:pt x="1415895" y="0"/>
                  </a:lnTo>
                  <a:lnTo>
                    <a:pt x="1415895" y="497867"/>
                  </a:lnTo>
                  <a:lnTo>
                    <a:pt x="0" y="497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8011" t="-114875" r="-18011" b="-171963"/>
              </a:stretch>
            </a:blipFill>
          </p:spPr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26428C-5683-9D2C-9F6A-ADC407355DD0}"/>
              </a:ext>
            </a:extLst>
          </p:cNvPr>
          <p:cNvSpPr txBox="1"/>
          <p:nvPr/>
        </p:nvSpPr>
        <p:spPr>
          <a:xfrm>
            <a:off x="371053" y="2095500"/>
            <a:ext cx="17307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i="1" dirty="0"/>
              <a:t>SDGs 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132138-6864-9146-5692-D9646EACD886}"/>
              </a:ext>
            </a:extLst>
          </p:cNvPr>
          <p:cNvGrpSpPr/>
          <p:nvPr/>
        </p:nvGrpSpPr>
        <p:grpSpPr>
          <a:xfrm>
            <a:off x="1116322" y="3238500"/>
            <a:ext cx="15952478" cy="3048000"/>
            <a:chOff x="369804" y="3199290"/>
            <a:chExt cx="15872158" cy="2915250"/>
          </a:xfrm>
        </p:grpSpPr>
        <p:pic>
          <p:nvPicPr>
            <p:cNvPr id="15" name="Picture 14" descr="Goal 4 | Department of Economic and Social Affairs">
              <a:extLst>
                <a:ext uri="{FF2B5EF4-FFF2-40B4-BE49-F238E27FC236}">
                  <a16:creationId xmlns:a16="http://schemas.microsoft.com/office/drawing/2014/main" id="{281962CF-2E15-5BBD-8EC8-4456CF590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804" y="3199290"/>
              <a:ext cx="2895602" cy="2895602"/>
            </a:xfrm>
            <a:prstGeom prst="rect">
              <a:avLst/>
            </a:prstGeom>
          </p:spPr>
        </p:pic>
        <p:pic>
          <p:nvPicPr>
            <p:cNvPr id="3079" name="Picture 7">
              <a:extLst>
                <a:ext uri="{FF2B5EF4-FFF2-40B4-BE49-F238E27FC236}">
                  <a16:creationId xmlns:a16="http://schemas.microsoft.com/office/drawing/2014/main" id="{E72753F6-ACF7-D1FF-2D25-C2DDC4BFE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5164" y="3199291"/>
              <a:ext cx="2895601" cy="2895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1" name="Picture 9" descr="File:Sustainable Development Goal ...">
              <a:extLst>
                <a:ext uri="{FF2B5EF4-FFF2-40B4-BE49-F238E27FC236}">
                  <a16:creationId xmlns:a16="http://schemas.microsoft.com/office/drawing/2014/main" id="{CD277A16-82B5-23EC-D8F6-0A3DAB7428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0523" y="3233699"/>
              <a:ext cx="2880841" cy="2880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9" name="Picture 17" descr="File:Sustainable Development Goal 11 ...">
              <a:extLst>
                <a:ext uri="{FF2B5EF4-FFF2-40B4-BE49-F238E27FC236}">
                  <a16:creationId xmlns:a16="http://schemas.microsoft.com/office/drawing/2014/main" id="{BD2157F3-2DD5-DCA7-524C-87C63FA943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61121" y="3214051"/>
              <a:ext cx="2880841" cy="2880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BA15BF-FA19-F5AA-4246-D91BDAB32C25}"/>
              </a:ext>
            </a:extLst>
          </p:cNvPr>
          <p:cNvGrpSpPr/>
          <p:nvPr/>
        </p:nvGrpSpPr>
        <p:grpSpPr>
          <a:xfrm>
            <a:off x="3505200" y="6773518"/>
            <a:ext cx="11353721" cy="3032145"/>
            <a:chOff x="3505200" y="6773518"/>
            <a:chExt cx="11353721" cy="3032145"/>
          </a:xfrm>
        </p:grpSpPr>
        <p:pic>
          <p:nvPicPr>
            <p:cNvPr id="3091" name="Picture 19" descr="File:Sustainable Development Goal 12 ...">
              <a:extLst>
                <a:ext uri="{FF2B5EF4-FFF2-40B4-BE49-F238E27FC236}">
                  <a16:creationId xmlns:a16="http://schemas.microsoft.com/office/drawing/2014/main" id="{F9FC505F-86A7-301B-0E19-FBFF33A0EB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00" y="6773518"/>
              <a:ext cx="2910254" cy="3027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3" name="Picture 21" descr="File:Sustainable Development Goal 16 ...">
              <a:extLst>
                <a:ext uri="{FF2B5EF4-FFF2-40B4-BE49-F238E27FC236}">
                  <a16:creationId xmlns:a16="http://schemas.microsoft.com/office/drawing/2014/main" id="{342C158F-13B4-6EE2-178E-24B1B89AF1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6933" y="6773518"/>
              <a:ext cx="2910254" cy="3027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5" name="Picture 23" descr="Sustainable Development Goals (SDGs) logos">
              <a:extLst>
                <a:ext uri="{FF2B5EF4-FFF2-40B4-BE49-F238E27FC236}">
                  <a16:creationId xmlns:a16="http://schemas.microsoft.com/office/drawing/2014/main" id="{B4AA9951-4236-7214-1DA5-C8D7A8D2F9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48667" y="6786218"/>
              <a:ext cx="2910254" cy="3019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1053" y="96901"/>
            <a:ext cx="3051688" cy="1405048"/>
          </a:xfrm>
          <a:custGeom>
            <a:avLst/>
            <a:gdLst/>
            <a:ahLst/>
            <a:cxnLst/>
            <a:rect l="l" t="t" r="r" b="b"/>
            <a:pathLst>
              <a:path w="3051688" h="1405048">
                <a:moveTo>
                  <a:pt x="0" y="0"/>
                </a:moveTo>
                <a:lnTo>
                  <a:pt x="3051689" y="0"/>
                </a:lnTo>
                <a:lnTo>
                  <a:pt x="3051689" y="1405049"/>
                </a:lnTo>
                <a:lnTo>
                  <a:pt x="0" y="14050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831418" y="96901"/>
            <a:ext cx="2245449" cy="1083998"/>
            <a:chOff x="0" y="0"/>
            <a:chExt cx="2993931" cy="1445330"/>
          </a:xfrm>
        </p:grpSpPr>
        <p:sp>
          <p:nvSpPr>
            <p:cNvPr id="4" name="AutoShape 4"/>
            <p:cNvSpPr/>
            <p:nvPr/>
          </p:nvSpPr>
          <p:spPr>
            <a:xfrm flipV="1">
              <a:off x="1472725" y="47863"/>
              <a:ext cx="0" cy="678010"/>
            </a:xfrm>
            <a:prstGeom prst="line">
              <a:avLst/>
            </a:prstGeom>
            <a:ln w="23189" cap="flat">
              <a:solidFill>
                <a:srgbClr val="FFFFFF">
                  <a:alpha val="4078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27139"/>
              <a:ext cx="1344886" cy="719457"/>
            </a:xfrm>
            <a:custGeom>
              <a:avLst/>
              <a:gdLst/>
              <a:ahLst/>
              <a:cxnLst/>
              <a:rect l="l" t="t" r="r" b="b"/>
              <a:pathLst>
                <a:path w="1344886" h="719457">
                  <a:moveTo>
                    <a:pt x="0" y="0"/>
                  </a:moveTo>
                  <a:lnTo>
                    <a:pt x="1344886" y="0"/>
                  </a:lnTo>
                  <a:lnTo>
                    <a:pt x="1344886" y="719458"/>
                  </a:lnTo>
                  <a:lnTo>
                    <a:pt x="0" y="719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50243" t="-399938" r="-162099" b="-270856"/>
              </a:stretch>
            </a:blipFill>
          </p:spPr>
        </p:sp>
        <p:sp>
          <p:nvSpPr>
            <p:cNvPr id="6" name="AutoShape 6"/>
            <p:cNvSpPr/>
            <p:nvPr/>
          </p:nvSpPr>
          <p:spPr>
            <a:xfrm>
              <a:off x="0" y="760166"/>
              <a:ext cx="2810662" cy="0"/>
            </a:xfrm>
            <a:prstGeom prst="line">
              <a:avLst/>
            </a:prstGeom>
            <a:ln w="23189" cap="flat">
              <a:solidFill>
                <a:srgbClr val="FFFFFF">
                  <a:alpha val="30980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flipV="1">
              <a:off x="1472725" y="767320"/>
              <a:ext cx="0" cy="678010"/>
            </a:xfrm>
            <a:prstGeom prst="line">
              <a:avLst/>
            </a:prstGeom>
            <a:ln w="23189" cap="flat">
              <a:solidFill>
                <a:srgbClr val="FFFFFF">
                  <a:alpha val="4078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Freeform 8"/>
            <p:cNvSpPr/>
            <p:nvPr/>
          </p:nvSpPr>
          <p:spPr>
            <a:xfrm rot="-5400000">
              <a:off x="483763" y="335430"/>
              <a:ext cx="559674" cy="1490564"/>
            </a:xfrm>
            <a:custGeom>
              <a:avLst/>
              <a:gdLst/>
              <a:ahLst/>
              <a:cxnLst/>
              <a:rect l="l" t="t" r="r" b="b"/>
              <a:pathLst>
                <a:path w="559674" h="1490564">
                  <a:moveTo>
                    <a:pt x="0" y="0"/>
                  </a:moveTo>
                  <a:lnTo>
                    <a:pt x="559674" y="0"/>
                  </a:lnTo>
                  <a:lnTo>
                    <a:pt x="559674" y="1490564"/>
                  </a:lnTo>
                  <a:lnTo>
                    <a:pt x="0" y="1490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1576" t="-5596" r="-99656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508882" y="0"/>
              <a:ext cx="1485049" cy="773736"/>
            </a:xfrm>
            <a:custGeom>
              <a:avLst/>
              <a:gdLst/>
              <a:ahLst/>
              <a:cxnLst/>
              <a:rect l="l" t="t" r="r" b="b"/>
              <a:pathLst>
                <a:path w="1485049" h="773736">
                  <a:moveTo>
                    <a:pt x="0" y="0"/>
                  </a:moveTo>
                  <a:lnTo>
                    <a:pt x="1485049" y="0"/>
                  </a:lnTo>
                  <a:lnTo>
                    <a:pt x="1485049" y="773736"/>
                  </a:lnTo>
                  <a:lnTo>
                    <a:pt x="0" y="773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4940" t="-51295" b="-69311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472725" y="800875"/>
              <a:ext cx="1415895" cy="497867"/>
            </a:xfrm>
            <a:custGeom>
              <a:avLst/>
              <a:gdLst/>
              <a:ahLst/>
              <a:cxnLst/>
              <a:rect l="l" t="t" r="r" b="b"/>
              <a:pathLst>
                <a:path w="1415895" h="497867">
                  <a:moveTo>
                    <a:pt x="0" y="0"/>
                  </a:moveTo>
                  <a:lnTo>
                    <a:pt x="1415895" y="0"/>
                  </a:lnTo>
                  <a:lnTo>
                    <a:pt x="1415895" y="497867"/>
                  </a:lnTo>
                  <a:lnTo>
                    <a:pt x="0" y="497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8011" t="-114875" r="-18011" b="-171963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8888" b="-38888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28700" y="2621321"/>
            <a:ext cx="16230600" cy="5044359"/>
            <a:chOff x="0" y="0"/>
            <a:chExt cx="21640800" cy="6725812"/>
          </a:xfrm>
        </p:grpSpPr>
        <p:sp>
          <p:nvSpPr>
            <p:cNvPr id="13" name="TextBox 13"/>
            <p:cNvSpPr txBox="1"/>
            <p:nvPr/>
          </p:nvSpPr>
          <p:spPr>
            <a:xfrm>
              <a:off x="40918" y="152400"/>
              <a:ext cx="21558963" cy="2717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25"/>
                </a:lnSpc>
              </a:pPr>
              <a:r>
                <a:rPr lang="en-US" sz="14167">
                  <a:solidFill>
                    <a:srgbClr val="FFFFFF"/>
                  </a:solidFill>
                  <a:latin typeface="Zing Rust Base Rough"/>
                  <a:ea typeface="Zing Rust Base Rough"/>
                  <a:cs typeface="Zing Rust Base Rough"/>
                  <a:sym typeface="Zing Rust Base Rough"/>
                </a:rPr>
                <a:t>THANK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324170"/>
              <a:ext cx="21640800" cy="4401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5"/>
                </a:lnSpc>
              </a:pPr>
              <a:r>
                <a:rPr lang="en-US" sz="25932" spc="-777">
                  <a:solidFill>
                    <a:srgbClr val="FF7828"/>
                  </a:solidFill>
                  <a:latin typeface="Edo"/>
                  <a:ea typeface="Edo"/>
                  <a:cs typeface="Edo"/>
                  <a:sym typeface="Edo"/>
                </a:rPr>
                <a:t>YOU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116</Words>
  <Application>Microsoft Office PowerPoint</Application>
  <PresentationFormat>Custom</PresentationFormat>
  <Paragraphs>37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Tomorrow</vt:lpstr>
      <vt:lpstr>Edo</vt:lpstr>
      <vt:lpstr>Calibri</vt:lpstr>
      <vt:lpstr>Arial</vt:lpstr>
      <vt:lpstr>Wingdings</vt:lpstr>
      <vt:lpstr>Zing Rust Base Rough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Cardano I Idea Submission Template (1).pptx</dc:title>
  <dc:creator>Dhanya Sai Shree M</dc:creator>
  <cp:lastModifiedBy>Arunkumar Rathinasamy</cp:lastModifiedBy>
  <cp:revision>3</cp:revision>
  <dcterms:created xsi:type="dcterms:W3CDTF">2006-08-16T00:00:00Z</dcterms:created>
  <dcterms:modified xsi:type="dcterms:W3CDTF">2026-01-23T19:59:32Z</dcterms:modified>
  <dc:identifier>DAG_OvuaP3M</dc:identifier>
</cp:coreProperties>
</file>